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8E6CD-F293-4145-9FB2-A6CCA276D7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8E6CD-F293-4145-9FB2-A6CCA276D7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8E6CD-F293-4145-9FB2-A6CCA276D7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8E6CD-F293-4145-9FB2-A6CCA276D7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8E6CD-F293-4145-9FB2-A6CCA276D7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8E6CD-F293-4145-9FB2-A6CCA276D7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8E6CD-F293-4145-9FB2-A6CCA276D75E}" type="datetimeFigureOut">
              <a:rPr lang="en-US" smtClean="0"/>
              <a:pPr/>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8E6CD-F293-4145-9FB2-A6CCA276D75E}" type="datetimeFigureOut">
              <a:rPr lang="en-US" smtClean="0"/>
              <a:pPr/>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8E6CD-F293-4145-9FB2-A6CCA276D75E}" type="datetimeFigureOut">
              <a:rPr lang="en-US" smtClean="0"/>
              <a:pPr/>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8E6CD-F293-4145-9FB2-A6CCA276D7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8E6CD-F293-4145-9FB2-A6CCA276D7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1E17-5990-4857-A73F-4F5FC28129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8E6CD-F293-4145-9FB2-A6CCA276D75E}" type="datetimeFigureOut">
              <a:rPr lang="en-US" smtClean="0"/>
              <a:pPr/>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1E17-5990-4857-A73F-4F5FC28129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285999"/>
          </a:xfrm>
        </p:spPr>
        <p:txBody>
          <a:bodyPr>
            <a:normAutofit fontScale="90000"/>
          </a:bodyPr>
          <a:lstStyle/>
          <a:p>
            <a:r>
              <a:rPr lang="en-US" sz="2400" b="1" dirty="0" smtClean="0"/>
              <a:t>AMERICAN IRON WORKS INC.</a:t>
            </a:r>
            <a:r>
              <a:rPr lang="en-US" b="1" dirty="0" smtClean="0"/>
              <a:t/>
            </a:r>
            <a:br>
              <a:rPr lang="en-US" b="1" dirty="0" smtClean="0"/>
            </a:br>
            <a:r>
              <a:rPr lang="en-US" sz="1400" b="1" dirty="0" smtClean="0"/>
              <a:t>4000 S Czech Hall Rd </a:t>
            </a:r>
            <a:br>
              <a:rPr lang="en-US" sz="1400" b="1" dirty="0" smtClean="0"/>
            </a:br>
            <a:r>
              <a:rPr lang="en-US" sz="1400" b="1" dirty="0" smtClean="0"/>
              <a:t>Yukon, OK 73099</a:t>
            </a:r>
            <a:br>
              <a:rPr lang="en-US" sz="1400" b="1" dirty="0" smtClean="0"/>
            </a:br>
            <a:r>
              <a:rPr lang="en-US" sz="1400" b="1" dirty="0" smtClean="0"/>
              <a:t>405-577-2877</a:t>
            </a:r>
            <a:br>
              <a:rPr lang="en-US" sz="1400" b="1" dirty="0" smtClean="0"/>
            </a:br>
            <a:r>
              <a:rPr lang="en-US" sz="1400" b="1" dirty="0"/>
              <a:t/>
            </a:r>
            <a:br>
              <a:rPr lang="en-US" sz="1400" b="1" dirty="0"/>
            </a:br>
            <a:r>
              <a:rPr lang="en-US" sz="1400" b="1" dirty="0" smtClean="0"/>
              <a:t/>
            </a:r>
            <a:br>
              <a:rPr lang="en-US" sz="1400" b="1" dirty="0" smtClean="0"/>
            </a:br>
            <a:r>
              <a:rPr lang="en-US" sz="3600" b="1" dirty="0" smtClean="0">
                <a:solidFill>
                  <a:srgbClr val="FF0000"/>
                </a:solidFill>
              </a:rPr>
              <a:t>HOSE HOBBLE SIZING &amp; </a:t>
            </a:r>
            <a:r>
              <a:rPr lang="en-US" sz="3600" b="1" dirty="0" smtClean="0">
                <a:solidFill>
                  <a:srgbClr val="FF0000"/>
                </a:solidFill>
              </a:rPr>
              <a:t>PLACEMENT </a:t>
            </a:r>
            <a:r>
              <a:rPr lang="en-US" sz="3600" b="1" dirty="0" smtClean="0">
                <a:solidFill>
                  <a:srgbClr val="FF0000"/>
                </a:solidFill>
              </a:rPr>
              <a:t>INSTRUCTIONS.</a:t>
            </a:r>
            <a:endParaRPr lang="en-US" sz="3600" b="1" dirty="0">
              <a:solidFill>
                <a:srgbClr val="FF0000"/>
              </a:solidFill>
            </a:endParaRPr>
          </a:p>
        </p:txBody>
      </p:sp>
      <p:sp>
        <p:nvSpPr>
          <p:cNvPr id="3" name="Subtitle 2"/>
          <p:cNvSpPr>
            <a:spLocks noGrp="1"/>
          </p:cNvSpPr>
          <p:nvPr>
            <p:ph type="subTitle" idx="1"/>
          </p:nvPr>
        </p:nvSpPr>
        <p:spPr>
          <a:xfrm>
            <a:off x="838200" y="2743200"/>
            <a:ext cx="7696200" cy="3886200"/>
          </a:xfrm>
        </p:spPr>
        <p:txBody>
          <a:bodyPr>
            <a:normAutofit fontScale="77500" lnSpcReduction="20000"/>
          </a:bodyPr>
          <a:lstStyle/>
          <a:p>
            <a:r>
              <a:rPr lang="en-US" sz="2000" dirty="0" smtClean="0"/>
              <a:t/>
            </a:r>
            <a:br>
              <a:rPr lang="en-US" sz="2000" dirty="0" smtClean="0"/>
            </a:br>
            <a:endParaRPr lang="en-US" sz="2000" dirty="0" smtClean="0">
              <a:solidFill>
                <a:schemeClr val="tx1"/>
              </a:solidFill>
            </a:endParaRPr>
          </a:p>
          <a:p>
            <a:r>
              <a:rPr lang="en-US" sz="2000" dirty="0" smtClean="0">
                <a:solidFill>
                  <a:schemeClr val="tx1"/>
                </a:solidFill>
              </a:rPr>
              <a:t>A high-pressure top-drive rotary hose ruptured under a pressure of 3000 psi. The hose fell to the rig floor and knocked down a roughneck. He was not seriously hurt, although the incident could have been potentially serious.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i="1" dirty="0" smtClean="0">
                <a:solidFill>
                  <a:schemeClr val="tx1"/>
                </a:solidFill>
              </a:rPr>
              <a:t>WHAT CAUSED IT:</a:t>
            </a:r>
            <a:r>
              <a:rPr lang="en-US" sz="2000" dirty="0" smtClean="0">
                <a:solidFill>
                  <a:schemeClr val="tx1"/>
                </a:solidFill>
              </a:rPr>
              <a:t> The hose was rated for 5000 psi working pressure. An investigation following the incident revealed that the restraining safety clamps were not correctly placed around the yellow marker bands marked “Safety Clamp </a:t>
            </a:r>
            <a:r>
              <a:rPr lang="en-US" sz="2000" dirty="0" smtClean="0">
                <a:solidFill>
                  <a:schemeClr val="tx1"/>
                </a:solidFill>
              </a:rPr>
              <a:t>Here</a:t>
            </a:r>
            <a:r>
              <a:rPr lang="en-US" sz="2000" dirty="0" smtClean="0">
                <a:solidFill>
                  <a:schemeClr val="tx1"/>
                </a:solidFill>
              </a:rPr>
              <a:t>”.</a:t>
            </a:r>
            <a:r>
              <a:rPr lang="en-US" sz="2000" dirty="0" smtClean="0">
                <a:solidFill>
                  <a:schemeClr val="tx1"/>
                </a:solidFill>
              </a:rPr>
              <a:t> </a:t>
            </a:r>
            <a:r>
              <a:rPr lang="en-US" sz="2000" dirty="0" smtClean="0">
                <a:solidFill>
                  <a:schemeClr val="tx1"/>
                </a:solidFill>
              </a:rPr>
              <a:t>Instead, the clamps were placed closer to the crimped union where the diameter of the hose is larger.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In this case the hose ruptured when it blew out of the end ferrule. As the safety clamp was in the wrong position, it did not properly restrain the hose, which passed completely through it. In addition, it was found that the safety clamps were too large to grip the smaller diameter of the hose below the ferrule.</a:t>
            </a:r>
          </a:p>
          <a:p>
            <a:r>
              <a:rPr lang="en-US" sz="2000" dirty="0" smtClean="0">
                <a:solidFill>
                  <a:schemeClr val="tx1"/>
                </a:solidFill>
              </a:rPr>
              <a:t>IT IS THE SOLE RESPONSIBILITY OF THE END USER TO INSURE PROPER SIZING  &amp; PLACEMENT OF HOBBLE SYSTEMS.</a:t>
            </a:r>
          </a:p>
          <a:p>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Step 1-Measure the diameter of the hose.</a:t>
            </a:r>
            <a:endParaRPr lang="en-US" sz="2800" b="1" dirty="0"/>
          </a:p>
        </p:txBody>
      </p:sp>
      <p:pic>
        <p:nvPicPr>
          <p:cNvPr id="4" name="Content Placeholder 3" descr="IMG-20130324-00703.jpg"/>
          <p:cNvPicPr>
            <a:picLocks noGrp="1" noChangeAspect="1"/>
          </p:cNvPicPr>
          <p:nvPr>
            <p:ph idx="1"/>
          </p:nvPr>
        </p:nvPicPr>
        <p:blipFill>
          <a:blip r:embed="rId2" cstate="print"/>
          <a:stretch>
            <a:fillRect/>
          </a:stretch>
        </p:blipFill>
        <p:spPr>
          <a:xfrm>
            <a:off x="304800" y="1600200"/>
            <a:ext cx="4063999" cy="3047999"/>
          </a:xfrm>
        </p:spPr>
      </p:pic>
      <p:pic>
        <p:nvPicPr>
          <p:cNvPr id="5" name="Picture 4" descr="IMG-20130324-00704.jpg"/>
          <p:cNvPicPr>
            <a:picLocks noChangeAspect="1"/>
          </p:cNvPicPr>
          <p:nvPr/>
        </p:nvPicPr>
        <p:blipFill>
          <a:blip r:embed="rId3" cstate="print"/>
          <a:stretch>
            <a:fillRect/>
          </a:stretch>
        </p:blipFill>
        <p:spPr>
          <a:xfrm>
            <a:off x="4648200" y="1600200"/>
            <a:ext cx="4064000" cy="30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Step 2-Make sure the Hobble Clamp is the proper size.</a:t>
            </a:r>
            <a:endParaRPr lang="en-US" b="1" dirty="0"/>
          </a:p>
        </p:txBody>
      </p:sp>
      <p:pic>
        <p:nvPicPr>
          <p:cNvPr id="7" name="Content Placeholder 6" descr="IMG-20130324-00706 - Copy.jpg"/>
          <p:cNvPicPr>
            <a:picLocks noGrp="1" noChangeAspect="1"/>
          </p:cNvPicPr>
          <p:nvPr>
            <p:ph idx="1"/>
          </p:nvPr>
        </p:nvPicPr>
        <p:blipFill>
          <a:blip r:embed="rId2" cstate="print"/>
          <a:stretch>
            <a:fillRect/>
          </a:stretch>
        </p:blipFill>
        <p:spPr>
          <a:xfrm>
            <a:off x="203200" y="1676400"/>
            <a:ext cx="4216400" cy="3162300"/>
          </a:xfrm>
        </p:spPr>
      </p:pic>
      <p:pic>
        <p:nvPicPr>
          <p:cNvPr id="8" name="Picture 7" descr="IMG-20130324-00708.jpg"/>
          <p:cNvPicPr>
            <a:picLocks noChangeAspect="1"/>
          </p:cNvPicPr>
          <p:nvPr/>
        </p:nvPicPr>
        <p:blipFill>
          <a:blip r:embed="rId3" cstate="print"/>
          <a:stretch>
            <a:fillRect/>
          </a:stretch>
        </p:blipFill>
        <p:spPr>
          <a:xfrm>
            <a:off x="4572000" y="1676400"/>
            <a:ext cx="4343400" cy="3143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b="1" dirty="0" smtClean="0"/>
              <a:t>Step 3-Find proper area on hose to install Hobble Clamp. The hose should be marked approximately 12” from the crimped fitting.</a:t>
            </a:r>
            <a:endParaRPr lang="en-US" b="1" dirty="0"/>
          </a:p>
        </p:txBody>
      </p:sp>
      <p:pic>
        <p:nvPicPr>
          <p:cNvPr id="1026" name="Picture 2" descr="C:\Users\Steve Beeson\Desktop\Hobble instalation procedures\IMG_0157 - Copy.JPG"/>
          <p:cNvPicPr>
            <a:picLocks noGrp="1" noChangeAspect="1" noChangeArrowheads="1"/>
          </p:cNvPicPr>
          <p:nvPr>
            <p:ph idx="1"/>
          </p:nvPr>
        </p:nvPicPr>
        <p:blipFill>
          <a:blip r:embed="rId2" cstate="print"/>
          <a:srcRect/>
          <a:stretch>
            <a:fillRect/>
          </a:stretch>
        </p:blipFill>
        <p:spPr bwMode="auto">
          <a:xfrm>
            <a:off x="1828800" y="2819400"/>
            <a:ext cx="5221817" cy="39163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b="1" dirty="0" smtClean="0"/>
              <a:t>Step 4-Install Hobble Clamp, torque the bolts to approximately 60 foot pounds until clamp is firmly attached to hose.</a:t>
            </a:r>
            <a:endParaRPr lang="en-US" b="1" dirty="0"/>
          </a:p>
        </p:txBody>
      </p:sp>
      <p:pic>
        <p:nvPicPr>
          <p:cNvPr id="2050" name="Picture 2" descr="C:\Users\Steve Beeson\Pictures\Hobble Pictures\Oklahoma City-20120719-00151.jpg"/>
          <p:cNvPicPr>
            <a:picLocks noGrp="1" noChangeAspect="1" noChangeArrowheads="1"/>
          </p:cNvPicPr>
          <p:nvPr>
            <p:ph idx="1"/>
          </p:nvPr>
        </p:nvPicPr>
        <p:blipFill>
          <a:blip r:embed="rId2" cstate="print"/>
          <a:srcRect/>
          <a:stretch>
            <a:fillRect/>
          </a:stretch>
        </p:blipFill>
        <p:spPr bwMode="auto">
          <a:xfrm>
            <a:off x="1828800" y="2667000"/>
            <a:ext cx="5410199" cy="40576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468562"/>
          </a:xfrm>
        </p:spPr>
        <p:txBody>
          <a:bodyPr>
            <a:normAutofit fontScale="90000"/>
          </a:bodyPr>
          <a:lstStyle/>
          <a:p>
            <a:r>
              <a:rPr lang="en-US" b="1" dirty="0" smtClean="0"/>
              <a:t>Step 5-Attach cable or chain to the Hobble Clamp, then attach other end of the cable or chain to a suitable anchoring point.</a:t>
            </a:r>
            <a:endParaRPr lang="en-US" b="1" dirty="0"/>
          </a:p>
        </p:txBody>
      </p:sp>
      <p:pic>
        <p:nvPicPr>
          <p:cNvPr id="4" name="Content Placeholder 3" descr="IMG_0285.JPG"/>
          <p:cNvPicPr>
            <a:picLocks noGrp="1" noChangeAspect="1"/>
          </p:cNvPicPr>
          <p:nvPr>
            <p:ph idx="1"/>
          </p:nvPr>
        </p:nvPicPr>
        <p:blipFill>
          <a:blip r:embed="rId2" cstate="print"/>
          <a:stretch>
            <a:fillRect/>
          </a:stretch>
        </p:blipFill>
        <p:spPr>
          <a:xfrm>
            <a:off x="2316691" y="2743200"/>
            <a:ext cx="4510617" cy="3382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124200"/>
          </a:xfrm>
        </p:spPr>
        <p:txBody>
          <a:bodyPr>
            <a:normAutofit fontScale="90000"/>
          </a:bodyPr>
          <a:lstStyle/>
          <a:p>
            <a:r>
              <a:rPr lang="en-US" b="1" dirty="0" smtClean="0"/>
              <a:t>Failure to follow these instructions can lead to </a:t>
            </a:r>
            <a:r>
              <a:rPr lang="en-US" b="1" u="sng" dirty="0" smtClean="0"/>
              <a:t>death</a:t>
            </a:r>
            <a:r>
              <a:rPr lang="en-US" b="1" dirty="0" smtClean="0"/>
              <a:t> or </a:t>
            </a:r>
            <a:r>
              <a:rPr lang="en-US" b="1" u="sng" dirty="0" smtClean="0"/>
              <a:t>serious injury</a:t>
            </a:r>
            <a:r>
              <a:rPr lang="en-US" b="1" dirty="0" smtClean="0"/>
              <a:t>.</a:t>
            </a:r>
            <a:br>
              <a:rPr lang="en-US" b="1" dirty="0" smtClean="0"/>
            </a:br>
            <a:r>
              <a:rPr lang="en-US" b="1" dirty="0" smtClean="0"/>
              <a:t>Please feel free to call 24-7 about any concerns or question regarding these procedures.</a:t>
            </a:r>
            <a:br>
              <a:rPr lang="en-US" b="1" dirty="0" smtClean="0"/>
            </a:br>
            <a:r>
              <a:rPr lang="en-US" b="1" dirty="0" smtClean="0"/>
              <a:t/>
            </a:r>
            <a:br>
              <a:rPr lang="en-US" b="1" dirty="0" smtClean="0"/>
            </a:br>
            <a:r>
              <a:rPr lang="en-US" b="1" dirty="0" smtClean="0"/>
              <a:t>Steve Beeson, AIW 405-577-2877</a:t>
            </a:r>
            <a:endParaRPr lang="en-US" b="1" dirty="0"/>
          </a:p>
        </p:txBody>
      </p:sp>
      <p:pic>
        <p:nvPicPr>
          <p:cNvPr id="4" name="Content Placeholder 3" descr="Hammer&amp;anvil - Copy.jpg"/>
          <p:cNvPicPr>
            <a:picLocks noGrp="1" noChangeAspect="1"/>
          </p:cNvPicPr>
          <p:nvPr>
            <p:ph idx="1"/>
          </p:nvPr>
        </p:nvPicPr>
        <p:blipFill>
          <a:blip r:embed="rId2" cstate="print"/>
          <a:stretch>
            <a:fillRect/>
          </a:stretch>
        </p:blipFill>
        <p:spPr>
          <a:xfrm>
            <a:off x="3657600" y="4876800"/>
            <a:ext cx="990600" cy="80939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107</Words>
  <Application>Microsoft Office PowerPoint</Application>
  <PresentationFormat>On-screen Show (4:3)</PresentationFormat>
  <Paragraphs>10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AMERICAN IRON WORKS INC. 4000 S Czech Hall Rd  Yukon, OK 73099 405-577-2877   HOSE HOBBLE SIZING &amp; PLACEMENT INSTRUCTIONS.</vt:lpstr>
      <vt:lpstr>Step 1-Measure the diameter of the hose.</vt:lpstr>
      <vt:lpstr>Step 2-Make sure the Hobble Clamp is the proper size.</vt:lpstr>
      <vt:lpstr>Step 3-Find proper area on hose to install Hobble Clamp. The hose should be marked approximately 12” from the crimped fitting.</vt:lpstr>
      <vt:lpstr>Step 4-Install Hobble Clamp, torque the bolts to approximately 60 foot pounds until clamp is firmly attached to hose.</vt:lpstr>
      <vt:lpstr>Step 5-Attach cable or chain to the Hobble Clamp, then attach other end of the cable or chain to a suitable anchoring point.</vt:lpstr>
      <vt:lpstr>Failure to follow these instructions can lead to death or serious injury. Please feel free to call 24-7 about any concerns or question regarding these procedures.  Steve Beeson, AIW 405-577-2877</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IRON WORKS INC. 4000 s Czech Hall Rd  Yukon, OK 73099 405-577-2877</dc:title>
  <dc:creator>Steve Beeson</dc:creator>
  <cp:lastModifiedBy>Steve Beeson</cp:lastModifiedBy>
  <cp:revision>16</cp:revision>
  <dcterms:created xsi:type="dcterms:W3CDTF">2013-03-24T14:33:25Z</dcterms:created>
  <dcterms:modified xsi:type="dcterms:W3CDTF">2013-03-25T12:27:00Z</dcterms:modified>
</cp:coreProperties>
</file>